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6" r:id="rId2"/>
    <p:sldId id="297" r:id="rId3"/>
    <p:sldId id="300" r:id="rId4"/>
    <p:sldId id="301" r:id="rId5"/>
    <p:sldId id="305" r:id="rId6"/>
    <p:sldId id="306" r:id="rId7"/>
    <p:sldId id="307" r:id="rId8"/>
    <p:sldId id="308" r:id="rId9"/>
    <p:sldId id="310" r:id="rId10"/>
    <p:sldId id="311" r:id="rId11"/>
    <p:sldId id="312" r:id="rId12"/>
    <p:sldId id="313" r:id="rId13"/>
    <p:sldId id="303" r:id="rId14"/>
    <p:sldId id="3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AB97D-90E1-4E48-AF7C-CBF4982D5996}" type="datetimeFigureOut">
              <a:rPr lang="ru-RU" smtClean="0"/>
              <a:t>14.09.2024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1E2F5-FF8E-47E7-87F2-9B2A603D310B}" type="slidenum">
              <a:rPr lang="ru-RU" smtClean="0"/>
              <a:t>‹#›</a:t>
            </a:fld>
            <a:endParaRPr lang="ru-RU"/>
          </a:p>
        </p:txBody>
      </p:sp>
    </p:spTree>
    <p:extLst>
      <p:ext uri="{BB962C8B-B14F-4D97-AF65-F5344CB8AC3E}">
        <p14:creationId xmlns:p14="http://schemas.microsoft.com/office/powerpoint/2010/main" val="27806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BD6952BA-DF79-4104-9A7D-328008850F7B}"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55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AF9B2A-D04F-4378-8AE1-E551D1EA1C05}" type="datetimeFigureOut">
              <a:rPr lang="ru-RU" smtClean="0"/>
              <a:t>14.09.2024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402797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787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28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76397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88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50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257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61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23409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AF9B2A-D04F-4378-8AE1-E551D1EA1C05}" type="datetimeFigureOut">
              <a:rPr lang="ru-RU" smtClean="0"/>
              <a:t>14.09.2024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6952BA-DF79-4104-9A7D-328008850F7B}"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5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AF9B2A-D04F-4378-8AE1-E551D1EA1C05}" type="datetimeFigureOut">
              <a:rPr lang="ru-RU" smtClean="0"/>
              <a:t>14.09.2024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12991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AF9B2A-D04F-4378-8AE1-E551D1EA1C05}" type="datetimeFigureOut">
              <a:rPr lang="ru-RU" smtClean="0"/>
              <a:t>14.09.2024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D6952BA-DF79-4104-9A7D-328008850F7B}"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43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AF9B2A-D04F-4378-8AE1-E551D1EA1C05}" type="datetimeFigureOut">
              <a:rPr lang="ru-RU" smtClean="0"/>
              <a:t>14.09.2024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6952BA-DF79-4104-9A7D-328008850F7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91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F9B2A-D04F-4378-8AE1-E551D1EA1C05}" type="datetimeFigureOut">
              <a:rPr lang="ru-RU" smtClean="0"/>
              <a:t>14.09.2024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84329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AF9B2A-D04F-4378-8AE1-E551D1EA1C05}" type="datetimeFigureOut">
              <a:rPr lang="ru-RU" smtClean="0"/>
              <a:t>14.09.2024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25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AF9B2A-D04F-4378-8AE1-E551D1EA1C05}" type="datetimeFigureOut">
              <a:rPr lang="ru-RU" smtClean="0"/>
              <a:t>14.09.2024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6952BA-DF79-4104-9A7D-328008850F7B}" type="slidenum">
              <a:rPr lang="ru-RU" smtClean="0"/>
              <a:t>‹#›</a:t>
            </a:fld>
            <a:endParaRPr lang="ru-RU"/>
          </a:p>
        </p:txBody>
      </p:sp>
    </p:spTree>
    <p:extLst>
      <p:ext uri="{BB962C8B-B14F-4D97-AF65-F5344CB8AC3E}">
        <p14:creationId xmlns:p14="http://schemas.microsoft.com/office/powerpoint/2010/main" val="107373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AF9B2A-D04F-4378-8AE1-E551D1EA1C05}" type="datetimeFigureOut">
              <a:rPr lang="ru-RU" smtClean="0"/>
              <a:t>14.09.2024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6952BA-DF79-4104-9A7D-328008850F7B}" type="slidenum">
              <a:rPr lang="ru-RU" smtClean="0"/>
              <a:t>‹#›</a:t>
            </a:fld>
            <a:endParaRPr lang="ru-RU"/>
          </a:p>
        </p:txBody>
      </p:sp>
    </p:spTree>
    <p:extLst>
      <p:ext uri="{BB962C8B-B14F-4D97-AF65-F5344CB8AC3E}">
        <p14:creationId xmlns:p14="http://schemas.microsoft.com/office/powerpoint/2010/main" val="2528123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2400" b="1" dirty="0">
                <a:solidFill>
                  <a:srgbClr val="FF0000"/>
                </a:solidFill>
              </a:rPr>
              <a:t>The legal mechanisms of ensuring the nuclear and radiation safety </a:t>
            </a:r>
            <a:endParaRPr lang="ru-RU" sz="2400" b="1" dirty="0">
              <a:solidFill>
                <a:srgbClr val="FF0000"/>
              </a:solidFill>
            </a:endParaRPr>
          </a:p>
        </p:txBody>
      </p:sp>
      <p:sp>
        <p:nvSpPr>
          <p:cNvPr id="3" name="Подзаголовок 2"/>
          <p:cNvSpPr>
            <a:spLocks noGrp="1"/>
          </p:cNvSpPr>
          <p:nvPr>
            <p:ph type="subTitle" idx="1"/>
          </p:nvPr>
        </p:nvSpPr>
        <p:spPr/>
        <p:txBody>
          <a:bodyPr>
            <a:normAutofit/>
          </a:bodyPr>
          <a:lstStyle/>
          <a:p>
            <a:pPr algn="r"/>
            <a:endParaRPr lang="en-US" sz="2400" dirty="0"/>
          </a:p>
          <a:p>
            <a:pPr algn="r"/>
            <a:endParaRPr lang="en-US" sz="2400" dirty="0"/>
          </a:p>
        </p:txBody>
      </p:sp>
    </p:spTree>
    <p:extLst>
      <p:ext uri="{BB962C8B-B14F-4D97-AF65-F5344CB8AC3E}">
        <p14:creationId xmlns:p14="http://schemas.microsoft.com/office/powerpoint/2010/main" val="99140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0443" y="792092"/>
            <a:ext cx="10646645" cy="5509200"/>
          </a:xfrm>
          <a:prstGeom prst="rect">
            <a:avLst/>
          </a:prstGeom>
        </p:spPr>
        <p:txBody>
          <a:bodyPr wrap="square">
            <a:spAutoFit/>
          </a:bodyPr>
          <a:lstStyle/>
          <a:p>
            <a:r>
              <a:rPr lang="en-US" sz="2200" dirty="0">
                <a:solidFill>
                  <a:srgbClr val="FF0000"/>
                </a:solidFill>
              </a:rPr>
              <a:t>Export and import </a:t>
            </a:r>
            <a:r>
              <a:rPr lang="en-US" sz="2200" dirty="0"/>
              <a:t>of nuclear and special non-nuclear materials, equipment, installations, technologies, sources of ionizing radiation, equipment and related dual-use goods and technologies, works, services related to their production are carried out on the basis of a </a:t>
            </a:r>
            <a:r>
              <a:rPr lang="en-US" sz="2200" u="sng" dirty="0"/>
              <a:t>one-time license </a:t>
            </a:r>
            <a:r>
              <a:rPr lang="en-US" sz="2200" dirty="0"/>
              <a:t>from the central executive body carrying out state regulation in the field of control of specific goods, in agreement with the authorized body.</a:t>
            </a:r>
            <a:endParaRPr lang="ru-RU" sz="2200" dirty="0"/>
          </a:p>
          <a:p>
            <a:endParaRPr lang="ru-RU" sz="2200" dirty="0"/>
          </a:p>
          <a:p>
            <a:r>
              <a:rPr lang="en-US" sz="2200" dirty="0"/>
              <a:t>In order to ensure standards and requirements in the field of control of specific goods in the field of use of atomic energy, exporters create in-house control systems for specific goods in accordance with the legislation of the Republic of Kazakhstan in the field of control of specific goods</a:t>
            </a:r>
            <a:endParaRPr lang="ru-RU" sz="2200" dirty="0"/>
          </a:p>
          <a:p>
            <a:endParaRPr lang="ru-RU" sz="2200" dirty="0"/>
          </a:p>
          <a:p>
            <a:r>
              <a:rPr lang="en-US" sz="2200" dirty="0"/>
              <a:t>Law of the Republic of Kazakhstan dated December 28, 2022 No. 172-VII “On the control of specific goods” </a:t>
            </a:r>
            <a:endParaRPr lang="ru-RU" sz="2200" dirty="0"/>
          </a:p>
          <a:p>
            <a:endParaRPr lang="ru-RU" sz="2200" dirty="0"/>
          </a:p>
          <a:p>
            <a:r>
              <a:rPr lang="en-US" sz="2200" dirty="0"/>
              <a:t>14) specific goods - dual-use and military goods, as well as goods controlled to ensure national security;</a:t>
            </a:r>
            <a:endParaRPr lang="ru-RU" sz="2200" dirty="0"/>
          </a:p>
        </p:txBody>
      </p:sp>
    </p:spTree>
    <p:extLst>
      <p:ext uri="{BB962C8B-B14F-4D97-AF65-F5344CB8AC3E}">
        <p14:creationId xmlns:p14="http://schemas.microsoft.com/office/powerpoint/2010/main" val="402340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3631" y="594069"/>
            <a:ext cx="10518512" cy="3416320"/>
          </a:xfrm>
          <a:prstGeom prst="rect">
            <a:avLst/>
          </a:prstGeom>
        </p:spPr>
        <p:txBody>
          <a:bodyPr wrap="square">
            <a:spAutoFit/>
          </a:bodyPr>
          <a:lstStyle/>
          <a:p>
            <a:r>
              <a:rPr lang="en-US" dirty="0"/>
              <a:t>Transportation of nuclear materials, radioactive substances and radioactive waste is carried out in accordance with the legislation of the Republic of Kazakhstan and international treaties ratified by the Republic of Kazakhstan. </a:t>
            </a:r>
          </a:p>
          <a:p>
            <a:endParaRPr lang="ru-RU" dirty="0"/>
          </a:p>
          <a:p>
            <a:r>
              <a:rPr lang="en-US" dirty="0"/>
              <a:t>Transportation of nuclear materials, radioactive substances and radioactive waste is carried out </a:t>
            </a:r>
            <a:r>
              <a:rPr lang="en-US" u="sng" dirty="0"/>
              <a:t>with a license </a:t>
            </a:r>
            <a:r>
              <a:rPr lang="en-US" dirty="0"/>
              <a:t>for the corresponding type of activity in the field of atomic energy use. Radioactive waste generated on the territory of the Republic of Kazakhstan must be buried in such a way as to ensure radiation protection of the population and the environment for the entire period of time during which they may pose a potential danger.</a:t>
            </a:r>
            <a:endParaRPr lang="ru-RU" dirty="0"/>
          </a:p>
          <a:p>
            <a:endParaRPr lang="ru-RU" dirty="0"/>
          </a:p>
          <a:p>
            <a:r>
              <a:rPr lang="en-US" dirty="0"/>
              <a:t>Only legal entities are allowed to handle spent nuclear fuel on the basis of a license</a:t>
            </a:r>
            <a:endParaRPr lang="ru-RU" dirty="0"/>
          </a:p>
          <a:p>
            <a:r>
              <a:rPr lang="en-US" dirty="0"/>
              <a:t>activities related to the management of radioactive waste and spent nuclear fuel are carried out on the basis of a license</a:t>
            </a:r>
          </a:p>
          <a:p>
            <a:r>
              <a:rPr lang="en-US" dirty="0"/>
              <a:t>The requirements of the environmental code of the Republic of Kazakhstan must be observed</a:t>
            </a:r>
            <a:endParaRPr lang="ru-RU" dirty="0"/>
          </a:p>
        </p:txBody>
      </p:sp>
    </p:spTree>
    <p:extLst>
      <p:ext uri="{BB962C8B-B14F-4D97-AF65-F5344CB8AC3E}">
        <p14:creationId xmlns:p14="http://schemas.microsoft.com/office/powerpoint/2010/main" val="158149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8576" y="815390"/>
            <a:ext cx="10512688" cy="2308324"/>
          </a:xfrm>
          <a:prstGeom prst="rect">
            <a:avLst/>
          </a:prstGeom>
        </p:spPr>
        <p:txBody>
          <a:bodyPr wrap="square">
            <a:spAutoFit/>
          </a:bodyPr>
          <a:lstStyle/>
          <a:p>
            <a:pPr marL="342900" indent="-342900">
              <a:buAutoNum type="arabicPeriod"/>
            </a:pPr>
            <a:r>
              <a:rPr lang="en-US" dirty="0"/>
              <a:t>Activities on the territories of former nuclear test sites and other territories contaminated as a result of nuclear tests are subject to licensing in accordance with this Law and the legislation of the Republic of Kazakhstan on permits and notifications.</a:t>
            </a:r>
          </a:p>
          <a:p>
            <a:pPr marL="342900" indent="-342900">
              <a:buAutoNum type="arabicPeriod"/>
            </a:pPr>
            <a:r>
              <a:rPr lang="en-US" dirty="0"/>
              <a:t>In the territories of former nuclear test sites and other territories contaminated as a result of nuclear tests, the boundaries of these territories are established taking into account their radioactive contamination. </a:t>
            </a:r>
          </a:p>
          <a:p>
            <a:pPr marL="342900" indent="-342900">
              <a:buAutoNum type="arabicPeriod"/>
            </a:pPr>
            <a:r>
              <a:rPr lang="en-US" dirty="0"/>
              <a:t>State bodies of the sanitary and epidemiological service carry out radiation monitoring in order to protect workers and the population from excess exposure from materials containing natural radionuclides above exemption levels.</a:t>
            </a:r>
            <a:endParaRPr lang="ru-RU" dirty="0"/>
          </a:p>
        </p:txBody>
      </p:sp>
    </p:spTree>
    <p:extLst>
      <p:ext uri="{BB962C8B-B14F-4D97-AF65-F5344CB8AC3E}">
        <p14:creationId xmlns:p14="http://schemas.microsoft.com/office/powerpoint/2010/main" val="204772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300" dirty="0">
                <a:solidFill>
                  <a:srgbClr val="FF0000"/>
                </a:solidFill>
              </a:rPr>
              <a:t>Law of the Republic of Kazakhstan dated April 23, 1998 No. 219-I</a:t>
            </a:r>
            <a:r>
              <a:rPr lang="ru-RU" sz="3300" dirty="0">
                <a:solidFill>
                  <a:srgbClr val="FF0000"/>
                </a:solidFill>
              </a:rPr>
              <a:t> </a:t>
            </a:r>
            <a:r>
              <a:rPr lang="en-US" sz="3300" dirty="0">
                <a:solidFill>
                  <a:srgbClr val="FF0000"/>
                </a:solidFill>
              </a:rPr>
              <a:t>On radiation safety of the population</a:t>
            </a:r>
            <a:r>
              <a:rPr lang="en-US" dirty="0"/>
              <a:t> </a:t>
            </a:r>
            <a:endParaRPr lang="ru-RU" dirty="0"/>
          </a:p>
        </p:txBody>
      </p:sp>
      <p:sp>
        <p:nvSpPr>
          <p:cNvPr id="3" name="Объект 2"/>
          <p:cNvSpPr>
            <a:spLocks noGrp="1"/>
          </p:cNvSpPr>
          <p:nvPr>
            <p:ph idx="1"/>
          </p:nvPr>
        </p:nvSpPr>
        <p:spPr/>
        <p:txBody>
          <a:bodyPr/>
          <a:lstStyle/>
          <a:p>
            <a:r>
              <a:rPr lang="en-US" dirty="0"/>
              <a:t>This Law regulates public relations in the field of ensuring radiation safety of the population, in order to protect their health from the harmful effects of ionizing radiation. </a:t>
            </a:r>
          </a:p>
          <a:p>
            <a:r>
              <a:rPr lang="en-US" dirty="0"/>
              <a:t>Order of the Minister of Energy of the Republic of Kazakhstan dated February 20, 2017 No. 58On approval of the Technical Regulations “Nuclear and Radiation Safety”</a:t>
            </a:r>
            <a:endParaRPr lang="ru-RU" dirty="0"/>
          </a:p>
        </p:txBody>
      </p:sp>
    </p:spTree>
    <p:extLst>
      <p:ext uri="{BB962C8B-B14F-4D97-AF65-F5344CB8AC3E}">
        <p14:creationId xmlns:p14="http://schemas.microsoft.com/office/powerpoint/2010/main" val="54088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8775" y="681318"/>
            <a:ext cx="10644095" cy="2308324"/>
          </a:xfrm>
          <a:prstGeom prst="rect">
            <a:avLst/>
          </a:prstGeom>
        </p:spPr>
        <p:txBody>
          <a:bodyPr wrap="square">
            <a:spAutoFit/>
          </a:bodyPr>
          <a:lstStyle/>
          <a:p>
            <a:r>
              <a:rPr lang="en-US" u="sng" dirty="0"/>
              <a:t>Radiation safety is ensured by:</a:t>
            </a:r>
          </a:p>
          <a:p>
            <a:pPr marL="285750" indent="-285750">
              <a:buFont typeface="Arial" pitchFamily="34" charset="0"/>
              <a:buChar char="•"/>
            </a:pPr>
            <a:r>
              <a:rPr lang="en-US" dirty="0"/>
              <a:t>carrying out a set of measures of legal, organizational, engineering, technical, sanitary and hygienic, preventive, educational, general education and informational nature;</a:t>
            </a:r>
          </a:p>
          <a:p>
            <a:pPr marL="285750" indent="-285750">
              <a:buFont typeface="Arial" pitchFamily="34" charset="0"/>
              <a:buChar char="•"/>
            </a:pPr>
            <a:r>
              <a:rPr lang="en-US" dirty="0"/>
              <a:t>implementation by government bodies of the Republic of Kazakhstan, public associations, individuals and legal entities of measures to comply with norms and regulations in the field of radiation safety;</a:t>
            </a:r>
          </a:p>
          <a:p>
            <a:pPr marL="285750" indent="-285750" algn="just">
              <a:buFont typeface="Arial" pitchFamily="34" charset="0"/>
              <a:buChar char="•"/>
            </a:pPr>
            <a:r>
              <a:rPr lang="en-US" dirty="0"/>
              <a:t>implementation of radiation monitoring throughout the republic;</a:t>
            </a:r>
          </a:p>
          <a:p>
            <a:pPr marL="285750" indent="-285750" algn="just">
              <a:buFont typeface="Arial" pitchFamily="34" charset="0"/>
              <a:buChar char="•"/>
            </a:pPr>
            <a:r>
              <a:rPr lang="en-US" dirty="0"/>
              <a:t>implementation of programs for quality assurance of radiation safety at all levels of practical activities with sources of ionizing radiation</a:t>
            </a:r>
            <a:endParaRPr lang="ru-RU" dirty="0"/>
          </a:p>
        </p:txBody>
      </p:sp>
    </p:spTree>
    <p:extLst>
      <p:ext uri="{BB962C8B-B14F-4D97-AF65-F5344CB8AC3E}">
        <p14:creationId xmlns:p14="http://schemas.microsoft.com/office/powerpoint/2010/main" val="50000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PLAN:</a:t>
            </a:r>
            <a:endParaRPr lang="ru-RU" dirty="0">
              <a:solidFill>
                <a:srgbClr val="FF0000"/>
              </a:solidFill>
            </a:endParaRPr>
          </a:p>
        </p:txBody>
      </p:sp>
      <p:sp>
        <p:nvSpPr>
          <p:cNvPr id="3" name="Объект 2"/>
          <p:cNvSpPr>
            <a:spLocks noGrp="1"/>
          </p:cNvSpPr>
          <p:nvPr>
            <p:ph idx="1"/>
          </p:nvPr>
        </p:nvSpPr>
        <p:spPr/>
        <p:txBody>
          <a:bodyPr/>
          <a:lstStyle/>
          <a:p>
            <a:pPr marL="457200" indent="-457200" algn="just">
              <a:buAutoNum type="arabicPeriod"/>
            </a:pPr>
            <a:r>
              <a:rPr lang="en-US" dirty="0"/>
              <a:t>Concept of nuclear safety</a:t>
            </a:r>
            <a:r>
              <a:rPr lang="ru-RU" dirty="0"/>
              <a:t> </a:t>
            </a:r>
            <a:r>
              <a:rPr lang="en-US" dirty="0"/>
              <a:t>and mechanism of its ensuring </a:t>
            </a:r>
          </a:p>
          <a:p>
            <a:pPr marL="457200" indent="-457200" algn="just">
              <a:buAutoNum type="arabicPeriod"/>
            </a:pPr>
            <a:r>
              <a:rPr lang="en-US" dirty="0"/>
              <a:t>Concept of radiation safety and mechanism of its ensuring </a:t>
            </a:r>
          </a:p>
          <a:p>
            <a:pPr marL="457200" indent="-457200" algn="just">
              <a:buAutoNum type="arabicPeriod"/>
            </a:pPr>
            <a:endParaRPr lang="en-US" dirty="0"/>
          </a:p>
          <a:p>
            <a:pPr marL="457200" indent="-457200" algn="just">
              <a:buAutoNum type="arabicPeriod"/>
            </a:pPr>
            <a:endParaRPr lang="en-US" dirty="0"/>
          </a:p>
          <a:p>
            <a:pPr algn="just"/>
            <a:endParaRPr lang="ru-RU" dirty="0"/>
          </a:p>
        </p:txBody>
      </p:sp>
    </p:spTree>
    <p:extLst>
      <p:ext uri="{BB962C8B-B14F-4D97-AF65-F5344CB8AC3E}">
        <p14:creationId xmlns:p14="http://schemas.microsoft.com/office/powerpoint/2010/main" val="305824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Concept of nuclear safety</a:t>
            </a:r>
            <a:endParaRPr lang="ru-RU" dirty="0"/>
          </a:p>
        </p:txBody>
      </p:sp>
      <p:sp>
        <p:nvSpPr>
          <p:cNvPr id="3" name="Объект 2"/>
          <p:cNvSpPr>
            <a:spLocks noGrp="1"/>
          </p:cNvSpPr>
          <p:nvPr>
            <p:ph idx="1"/>
          </p:nvPr>
        </p:nvSpPr>
        <p:spPr/>
        <p:txBody>
          <a:bodyPr>
            <a:normAutofit fontScale="85000" lnSpcReduction="10000"/>
          </a:bodyPr>
          <a:lstStyle/>
          <a:p>
            <a:pPr marL="0" indent="0" algn="just">
              <a:buNone/>
            </a:pPr>
            <a:r>
              <a:rPr lang="en-US" dirty="0">
                <a:solidFill>
                  <a:srgbClr val="FF0000"/>
                </a:solidFill>
              </a:rPr>
              <a:t>Nuclear safety </a:t>
            </a:r>
            <a:r>
              <a:rPr lang="en-US" dirty="0"/>
              <a:t>is a quality of a nuclear facility (reactor installation and nuclear power plant), which ensures, with a certain probability, the impossibility of a nuclear accident.</a:t>
            </a:r>
          </a:p>
          <a:p>
            <a:pPr marL="0" indent="0">
              <a:buNone/>
            </a:pPr>
            <a:r>
              <a:rPr lang="en-US" dirty="0"/>
              <a:t>It is also considered as a set of measures to ensure the safety of people from nuclear terrorism.</a:t>
            </a:r>
          </a:p>
          <a:p>
            <a:pPr marL="0" indent="0" algn="just">
              <a:buNone/>
            </a:pPr>
            <a:r>
              <a:rPr lang="en-US" dirty="0"/>
              <a:t>Nuclear energy, being a powerful means of technological progress, has a huge potential danger that can have a harmful effect on humans or disrupt the normal functioning of people.</a:t>
            </a:r>
            <a:r>
              <a:rPr lang="ru-RU" dirty="0"/>
              <a:t> </a:t>
            </a:r>
            <a:r>
              <a:rPr lang="en-US" dirty="0"/>
              <a:t>In the Republic of Kazakhstan, great attention is paid to the legislative regulation of nuclear energy and its safe use, which greatly contributes to the rational use of radiation energy for peaceful purposes. The consequence of this principle is the reflection in legislative and regulatory documents of the requirements for compliance with safety when using nuclear energy, protecting the life and health of the present and future generations, as well as the environment.</a:t>
            </a:r>
          </a:p>
          <a:p>
            <a:pPr marL="0" indent="0" algn="just">
              <a:buNone/>
            </a:pPr>
            <a:endParaRPr lang="ru-RU" dirty="0"/>
          </a:p>
        </p:txBody>
      </p:sp>
    </p:spTree>
    <p:extLst>
      <p:ext uri="{BB962C8B-B14F-4D97-AF65-F5344CB8AC3E}">
        <p14:creationId xmlns:p14="http://schemas.microsoft.com/office/powerpoint/2010/main" val="133466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0494" y="944282"/>
            <a:ext cx="10518588" cy="3970318"/>
          </a:xfrm>
          <a:prstGeom prst="rect">
            <a:avLst/>
          </a:prstGeom>
        </p:spPr>
        <p:txBody>
          <a:bodyPr wrap="square">
            <a:spAutoFit/>
          </a:bodyPr>
          <a:lstStyle/>
          <a:p>
            <a:r>
              <a:rPr lang="en-US" dirty="0">
                <a:solidFill>
                  <a:srgbClr val="FF0000"/>
                </a:solidFill>
              </a:rPr>
              <a:t>Law of the Republic of Kazakhstan dated January 12, 2016 No. 442-V “On the use of atomic energy”</a:t>
            </a:r>
          </a:p>
          <a:p>
            <a:endParaRPr lang="en-US" dirty="0"/>
          </a:p>
          <a:p>
            <a:r>
              <a:rPr lang="en-US" dirty="0"/>
              <a:t>article 1</a:t>
            </a:r>
          </a:p>
          <a:p>
            <a:endParaRPr lang="en-US" dirty="0"/>
          </a:p>
          <a:p>
            <a:r>
              <a:rPr lang="en-US" dirty="0"/>
              <a:t>32) </a:t>
            </a:r>
            <a:r>
              <a:rPr lang="en-US" u="sng" dirty="0"/>
              <a:t>nuclear safety </a:t>
            </a:r>
            <a:r>
              <a:rPr lang="en-US" dirty="0"/>
              <a:t>- the state of the properties and characteristics of an object using atomic energy, in which, with a certain probability, the impossibility of a nuclear accident is ensured; </a:t>
            </a:r>
          </a:p>
          <a:p>
            <a:endParaRPr lang="en-US" dirty="0"/>
          </a:p>
          <a:p>
            <a:r>
              <a:rPr lang="en-US" dirty="0"/>
              <a:t>How is nuclear safety ensured? </a:t>
            </a:r>
          </a:p>
          <a:p>
            <a:r>
              <a:rPr lang="en-US" dirty="0"/>
              <a:t>1) strict </a:t>
            </a:r>
            <a:r>
              <a:rPr lang="en-US" dirty="0">
                <a:solidFill>
                  <a:srgbClr val="FF0000"/>
                </a:solidFill>
              </a:rPr>
              <a:t>licensing</a:t>
            </a:r>
            <a:r>
              <a:rPr lang="en-US" dirty="0"/>
              <a:t> procedure. special conditions and request for all necessary documents. The annex to the license specifies a list of the types of devices, installations, materials, substances, waste with which the licensee carries out work, from the following list:</a:t>
            </a:r>
          </a:p>
          <a:p>
            <a:endParaRPr lang="ru-RU" dirty="0"/>
          </a:p>
          <a:p>
            <a:endParaRPr lang="ru-RU" dirty="0"/>
          </a:p>
          <a:p>
            <a:endParaRPr lang="ru-RU" dirty="0"/>
          </a:p>
        </p:txBody>
      </p:sp>
    </p:spTree>
    <p:extLst>
      <p:ext uri="{BB962C8B-B14F-4D97-AF65-F5344CB8AC3E}">
        <p14:creationId xmlns:p14="http://schemas.microsoft.com/office/powerpoint/2010/main" val="19414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8905" y="623190"/>
            <a:ext cx="11007746" cy="6247864"/>
          </a:xfrm>
          <a:prstGeom prst="rect">
            <a:avLst/>
          </a:prstGeom>
        </p:spPr>
        <p:txBody>
          <a:bodyPr wrap="square">
            <a:spAutoFit/>
          </a:bodyPr>
          <a:lstStyle/>
          <a:p>
            <a:pPr marL="342900" indent="-342900">
              <a:buAutoNum type="arabicParenR"/>
            </a:pPr>
            <a:r>
              <a:rPr lang="en-US" sz="1600" dirty="0"/>
              <a:t>installations for the production of nuclear fuel and its components;</a:t>
            </a:r>
            <a:endParaRPr lang="ru-RU" sz="1600" dirty="0"/>
          </a:p>
          <a:p>
            <a:pPr marL="342900" indent="-342900">
              <a:buAutoNum type="arabicParenR"/>
            </a:pPr>
            <a:r>
              <a:rPr lang="en-US" sz="1600" dirty="0"/>
              <a:t>nuclear power plants;</a:t>
            </a:r>
            <a:endParaRPr lang="ru-RU" sz="1600" dirty="0"/>
          </a:p>
          <a:p>
            <a:pPr marL="342900" indent="-342900">
              <a:buAutoNum type="arabicParenR"/>
            </a:pPr>
            <a:r>
              <a:rPr lang="en-US" sz="1600" dirty="0"/>
              <a:t>research nuclear (nuclear) reactors;</a:t>
            </a:r>
            <a:endParaRPr lang="ru-RU" sz="1600" dirty="0"/>
          </a:p>
          <a:p>
            <a:pPr marL="342900" indent="-342900">
              <a:buAutoNum type="arabicParenR"/>
            </a:pPr>
            <a:r>
              <a:rPr lang="en-US" sz="1600" dirty="0"/>
              <a:t>thermonuclear reactors;</a:t>
            </a:r>
            <a:endParaRPr lang="ru-RU" sz="1600" dirty="0"/>
          </a:p>
          <a:p>
            <a:pPr marL="342900" indent="-342900">
              <a:buAutoNum type="arabicParenR"/>
            </a:pPr>
            <a:r>
              <a:rPr lang="en-US" sz="1600" dirty="0"/>
              <a:t>installations for the extraction and processing of natural uranium;</a:t>
            </a:r>
            <a:endParaRPr lang="ru-RU" sz="1600" dirty="0"/>
          </a:p>
          <a:p>
            <a:pPr marL="342900" indent="-342900">
              <a:buAutoNum type="arabicParenR"/>
            </a:pPr>
            <a:r>
              <a:rPr lang="en-US" sz="1600" dirty="0"/>
              <a:t>storage facilities for high-level radioactive waste;</a:t>
            </a:r>
            <a:endParaRPr lang="ru-RU" sz="1600" dirty="0"/>
          </a:p>
          <a:p>
            <a:pPr marL="342900" indent="-342900">
              <a:buAutoNum type="arabicParenR"/>
            </a:pPr>
            <a:r>
              <a:rPr lang="en-US" sz="1600" dirty="0"/>
              <a:t>storage facilities for intermediate level radioactive waste;</a:t>
            </a:r>
            <a:endParaRPr lang="ru-RU" sz="1600" dirty="0"/>
          </a:p>
          <a:p>
            <a:pPr marL="342900" indent="-342900">
              <a:buAutoNum type="arabicParenR"/>
            </a:pPr>
            <a:r>
              <a:rPr lang="en-US" sz="1600" dirty="0"/>
              <a:t>storage facilities for low-level radioactive waste;</a:t>
            </a:r>
            <a:endParaRPr lang="ru-RU" sz="1600" dirty="0"/>
          </a:p>
          <a:p>
            <a:pPr marL="342900" indent="-342900">
              <a:buAutoNum type="arabicParenR"/>
            </a:pPr>
            <a:r>
              <a:rPr lang="en-US" sz="1600" dirty="0"/>
              <a:t>storage facilities for spent nuclear fuel;</a:t>
            </a:r>
            <a:endParaRPr lang="ru-RU" sz="1600" dirty="0"/>
          </a:p>
          <a:p>
            <a:pPr marL="342900" indent="-342900">
              <a:buAutoNum type="arabicParenR"/>
            </a:pPr>
            <a:r>
              <a:rPr lang="en-US" sz="1600" dirty="0"/>
              <a:t>storage facilities for radionuclide sources;</a:t>
            </a:r>
            <a:endParaRPr lang="ru-RU" sz="1600" dirty="0"/>
          </a:p>
          <a:p>
            <a:pPr marL="342900" indent="-342900">
              <a:buAutoNum type="arabicParenR"/>
            </a:pPr>
            <a:r>
              <a:rPr lang="en-US" sz="1600" dirty="0"/>
              <a:t>disposal sites for high-level radioactive waste;</a:t>
            </a:r>
            <a:endParaRPr lang="ru-RU" sz="1600" dirty="0"/>
          </a:p>
          <a:p>
            <a:pPr marL="342900" indent="-342900">
              <a:buAutoNum type="arabicParenR"/>
            </a:pPr>
            <a:r>
              <a:rPr lang="en-US" sz="1600" dirty="0"/>
              <a:t>disposal sites for intermediate level radioactive waste;</a:t>
            </a:r>
            <a:endParaRPr lang="ru-RU" sz="1600" dirty="0"/>
          </a:p>
          <a:p>
            <a:pPr marL="342900" indent="-342900">
              <a:buAutoNum type="arabicParenR"/>
            </a:pPr>
            <a:r>
              <a:rPr lang="en-US" sz="1600" dirty="0"/>
              <a:t>disposal sites for low-level radioactive waste;14) disposal sites for spent nuclear fuel;15) disposal sites for spent radionuclide sources;16) nuclear materials indicating the isotopic composition;17) radioactive substances;18) radiopharmaceuticals;19) neutron generators;20) uranium-containing substances;21) thorium-containing substances;22) products of processing of natural uranium;23) sealed radionuclide sources indicating activity;24) high-level radioactive waste;25) intermediate level radioactive waste;26) low-level radioactive waste;27) radioisotope spectrometers, analyzers, sensors, meters;28) X-ray spectrometers, analyzers, sensors, meters;29) stationary radioisotope flaw detectors;30) portable radioisotope flaw detectors;31) stationary x-ray flaw detectors;32) portable X-ray flaw detectors;33) radioisotope installations for inspection of hand luggage, baggage, transport, materials, substances;34) X-ray equipment for inspection of hand luggage, baggage, transport, materials, substances;35) X-ray equipment for personal search of a person;36) electron accelerators with energy up to 10 MeV;37) electron accelerators with energies above 10 MeV;38) ion accelerators with energies up to 2 MeV/nucleon;39) ion accelerators with energies above 2 MeV/nucleon;40) medical accelerators of charged particles;41) general purpose medical X-ray units;42) medical x-ray dental equipment;43) medical X-ray mammography units;44) medical X-ray angiographic equipment;45) medical computed x-ray tomographs;46) medical radioisotope diagnostic equipment;47) medical x-ray therapeutic equipment;48) medical x-ray simulators;49) medical gamma therapeutic units.</a:t>
            </a:r>
            <a:endParaRPr lang="ru-RU" sz="1600" dirty="0"/>
          </a:p>
        </p:txBody>
      </p:sp>
    </p:spTree>
    <p:extLst>
      <p:ext uri="{BB962C8B-B14F-4D97-AF65-F5344CB8AC3E}">
        <p14:creationId xmlns:p14="http://schemas.microsoft.com/office/powerpoint/2010/main" val="344331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685" y="786268"/>
            <a:ext cx="10174884" cy="3816429"/>
          </a:xfrm>
          <a:prstGeom prst="rect">
            <a:avLst/>
          </a:prstGeom>
        </p:spPr>
        <p:txBody>
          <a:bodyPr wrap="square">
            <a:spAutoFit/>
          </a:bodyPr>
          <a:lstStyle/>
          <a:p>
            <a:r>
              <a:rPr lang="en-US" sz="2200" dirty="0">
                <a:solidFill>
                  <a:srgbClr val="FF0000"/>
                </a:solidFill>
              </a:rPr>
              <a:t>The validity of a license for activities in the field of atomic energy use may be suspended </a:t>
            </a:r>
            <a:r>
              <a:rPr lang="en-US" sz="2200" dirty="0"/>
              <a:t>for a period of no more than six months in the following cases:</a:t>
            </a:r>
            <a:endParaRPr lang="ru-RU" sz="2200" dirty="0"/>
          </a:p>
          <a:p>
            <a:pPr marL="457200" indent="-457200">
              <a:buAutoNum type="arabicParenR"/>
            </a:pPr>
            <a:r>
              <a:rPr lang="en-US" sz="2200" dirty="0"/>
              <a:t>in case of radiation accidents and (or) incidents;</a:t>
            </a:r>
            <a:endParaRPr lang="ru-RU" sz="2200" dirty="0"/>
          </a:p>
          <a:p>
            <a:pPr marL="457200" indent="-457200">
              <a:buAutoNum type="arabicParenR"/>
            </a:pPr>
            <a:r>
              <a:rPr lang="en-US" sz="2200" dirty="0"/>
              <a:t>in case of violation of the requirements of nuclear and (or) radiation and (or) nuclear physical safety, accounting of nuclear materials, sources of ionizing radiation, identified as a result of the inspection;</a:t>
            </a:r>
            <a:endParaRPr lang="ru-RU" sz="2200" dirty="0"/>
          </a:p>
          <a:p>
            <a:pPr marL="457200" indent="-457200">
              <a:buAutoNum type="arabicParenR"/>
            </a:pPr>
            <a:r>
              <a:rPr lang="en-US" sz="2200" dirty="0"/>
              <a:t>if false information is found in the licensee’s materials submitted upon receipt of the license;</a:t>
            </a:r>
            <a:endParaRPr lang="ru-RU" sz="2200" dirty="0"/>
          </a:p>
          <a:p>
            <a:pPr marL="457200" indent="-457200">
              <a:buAutoNum type="arabicParenR"/>
            </a:pPr>
            <a:r>
              <a:rPr lang="en-US" sz="2200" dirty="0"/>
              <a:t>in case of failure to comply with orders to eliminate violations of the requirements of the legislation of the Republic of Kazakhstan in the field of use of atomic energy within the established time frame.</a:t>
            </a:r>
            <a:endParaRPr lang="ru-RU" sz="2200" dirty="0"/>
          </a:p>
        </p:txBody>
      </p:sp>
    </p:spTree>
    <p:extLst>
      <p:ext uri="{BB962C8B-B14F-4D97-AF65-F5344CB8AC3E}">
        <p14:creationId xmlns:p14="http://schemas.microsoft.com/office/powerpoint/2010/main" val="2294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3850" y="687256"/>
            <a:ext cx="10687414" cy="5909310"/>
          </a:xfrm>
          <a:prstGeom prst="rect">
            <a:avLst/>
          </a:prstGeom>
        </p:spPr>
        <p:txBody>
          <a:bodyPr wrap="square">
            <a:spAutoFit/>
          </a:bodyPr>
          <a:lstStyle/>
          <a:p>
            <a:r>
              <a:rPr lang="en-US" u="sng" dirty="0"/>
              <a:t>The decision on the construction and area of construction of nuclear installations and disposal points </a:t>
            </a:r>
            <a:r>
              <a:rPr lang="en-US" u="sng" dirty="0">
                <a:solidFill>
                  <a:srgbClr val="FF0000"/>
                </a:solidFill>
              </a:rPr>
              <a:t>is made by the Government</a:t>
            </a:r>
            <a:r>
              <a:rPr lang="en-US" dirty="0">
                <a:solidFill>
                  <a:srgbClr val="FF0000"/>
                </a:solidFill>
              </a:rPr>
              <a:t> </a:t>
            </a:r>
            <a:r>
              <a:rPr lang="en-US" dirty="0"/>
              <a:t>of</a:t>
            </a:r>
            <a:r>
              <a:rPr lang="ru-RU" dirty="0"/>
              <a:t> </a:t>
            </a:r>
            <a:r>
              <a:rPr lang="en-US" dirty="0"/>
              <a:t>KZ with the consent of local representative bodies (</a:t>
            </a:r>
            <a:r>
              <a:rPr lang="en-US" dirty="0" err="1"/>
              <a:t>maslikhat</a:t>
            </a:r>
            <a:r>
              <a:rPr lang="en-US" dirty="0"/>
              <a:t>) on whose territory the construction of the installation or disposal point is planned, taking into account:</a:t>
            </a:r>
          </a:p>
          <a:p>
            <a:pPr marL="342900" indent="-342900">
              <a:buAutoNum type="arabicParenR"/>
            </a:pPr>
            <a:r>
              <a:rPr lang="en-US" dirty="0"/>
              <a:t>the need for them to solve the economic problems of the country and its individual regions;</a:t>
            </a:r>
          </a:p>
          <a:p>
            <a:pPr marL="342900" indent="-342900">
              <a:buAutoNum type="arabicParenR"/>
            </a:pPr>
            <a:r>
              <a:rPr lang="en-US" dirty="0"/>
              <a:t>the availability of the necessary conditions for the placement of these facilities that meet the requirements of the legislation of KZ in the field of use of atomic energy;</a:t>
            </a:r>
          </a:p>
          <a:p>
            <a:pPr marL="342900" indent="-342900">
              <a:buAutoNum type="arabicParenR"/>
            </a:pPr>
            <a:r>
              <a:rPr lang="en-US" dirty="0"/>
              <a:t>there is no threat to the security of these facilities from civilian and military facilities located nearby;</a:t>
            </a:r>
          </a:p>
          <a:p>
            <a:pPr marL="342900" indent="-342900">
              <a:buAutoNum type="arabicParenR"/>
            </a:pPr>
            <a:r>
              <a:rPr lang="en-US" dirty="0"/>
              <a:t>requirements established by the environmental legislation of KZ</a:t>
            </a:r>
          </a:p>
          <a:p>
            <a:pPr marL="342900" indent="-342900">
              <a:buAutoNum type="arabicParenR"/>
            </a:pPr>
            <a:r>
              <a:rPr lang="en-US" dirty="0"/>
              <a:t>possible social and economic consequences of the location of these facilities for the industrial, agricultural and social development of the region.</a:t>
            </a:r>
          </a:p>
          <a:p>
            <a:pPr algn="just"/>
            <a:endParaRPr lang="en-US" dirty="0"/>
          </a:p>
          <a:p>
            <a:pPr algn="just"/>
            <a:r>
              <a:rPr lang="en-US" dirty="0"/>
              <a:t>In cases of threat to national security, the Government of KZ has the right to make a decision to cancel the construction of a nuclear installation or disposal site.</a:t>
            </a:r>
          </a:p>
          <a:p>
            <a:pPr algn="just"/>
            <a:endParaRPr lang="en-US" dirty="0"/>
          </a:p>
          <a:p>
            <a:pPr algn="just"/>
            <a:r>
              <a:rPr lang="en-US" dirty="0"/>
              <a:t>nuclear physical security - the state of a unified system of organizational and technical measures aimed at preventing, detecting and (or) responding to facts of theft, sabotage, unauthorized access, illegal transfer, handling or other illegal actions in relation to nuclear energy facilities and (or ) operating organization.</a:t>
            </a:r>
          </a:p>
          <a:p>
            <a:pPr algn="just"/>
            <a:endParaRPr lang="en-US" dirty="0"/>
          </a:p>
          <a:p>
            <a:pPr algn="just"/>
            <a:r>
              <a:rPr lang="en-US" dirty="0"/>
              <a:t>Security of nuclear installations of radiation hazard categories 1 and 2 is carried out by specialized security units of internal affairs bodies.</a:t>
            </a:r>
          </a:p>
          <a:p>
            <a:pPr algn="just"/>
            <a:endParaRPr lang="ru-RU" dirty="0"/>
          </a:p>
        </p:txBody>
      </p:sp>
    </p:spTree>
    <p:extLst>
      <p:ext uri="{BB962C8B-B14F-4D97-AF65-F5344CB8AC3E}">
        <p14:creationId xmlns:p14="http://schemas.microsoft.com/office/powerpoint/2010/main" val="277292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6818" y="751322"/>
            <a:ext cx="10361258" cy="3970318"/>
          </a:xfrm>
          <a:prstGeom prst="rect">
            <a:avLst/>
          </a:prstGeom>
        </p:spPr>
        <p:txBody>
          <a:bodyPr wrap="square">
            <a:spAutoFit/>
          </a:bodyPr>
          <a:lstStyle/>
          <a:p>
            <a:r>
              <a:rPr lang="en-US" dirty="0">
                <a:solidFill>
                  <a:srgbClr val="FF0000"/>
                </a:solidFill>
              </a:rPr>
              <a:t>Nuclear physical security. </a:t>
            </a:r>
          </a:p>
          <a:p>
            <a:endParaRPr lang="en-US" dirty="0"/>
          </a:p>
          <a:p>
            <a:r>
              <a:rPr lang="en-US" dirty="0"/>
              <a:t>When carrying out activities in the field of atomic energy use, the operating organization shall ensure nuclear physical security.</a:t>
            </a:r>
          </a:p>
          <a:p>
            <a:endParaRPr lang="en-US" dirty="0"/>
          </a:p>
          <a:p>
            <a:r>
              <a:rPr lang="en-US" dirty="0"/>
              <a:t>In order to ensure nuclear security, physical protection of nuclear energy facilities is carried out, which should ensure:</a:t>
            </a:r>
          </a:p>
          <a:p>
            <a:pPr marL="342900" indent="-342900">
              <a:buAutoNum type="arabicParenR"/>
            </a:pPr>
            <a:r>
              <a:rPr lang="en-US" dirty="0"/>
              <a:t>protection of a nuclear energy facility from unauthorized removal, theft of nuclear materials or illegal seizure of a nuclear installation;</a:t>
            </a:r>
          </a:p>
          <a:p>
            <a:pPr marL="342900" indent="-342900">
              <a:buAutoNum type="arabicParenR"/>
            </a:pPr>
            <a:r>
              <a:rPr lang="en-US" dirty="0"/>
              <a:t>protection of nuclear energy facilities from sabotage;</a:t>
            </a:r>
          </a:p>
          <a:p>
            <a:pPr marL="342900" indent="-342900">
              <a:buAutoNum type="arabicParenR"/>
            </a:pPr>
            <a:r>
              <a:rPr lang="en-US" dirty="0"/>
              <a:t>mitigation or minimization of the radiological consequences of possible sabotage at nuclear facilities.</a:t>
            </a:r>
          </a:p>
          <a:p>
            <a:endParaRPr lang="en-US" dirty="0"/>
          </a:p>
          <a:p>
            <a:r>
              <a:rPr lang="en-US" dirty="0"/>
              <a:t>Security of nuclear installations of radiation hazard categories 1 and 2 is carried out by specialized security units of internal affairs bodies.</a:t>
            </a:r>
            <a:endParaRPr lang="ru-RU" dirty="0"/>
          </a:p>
        </p:txBody>
      </p:sp>
    </p:spTree>
    <p:extLst>
      <p:ext uri="{BB962C8B-B14F-4D97-AF65-F5344CB8AC3E}">
        <p14:creationId xmlns:p14="http://schemas.microsoft.com/office/powerpoint/2010/main" val="109138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4181" y="867807"/>
            <a:ext cx="10169060" cy="3416320"/>
          </a:xfrm>
          <a:prstGeom prst="rect">
            <a:avLst/>
          </a:prstGeom>
        </p:spPr>
        <p:txBody>
          <a:bodyPr wrap="square">
            <a:spAutoFit/>
          </a:bodyPr>
          <a:lstStyle/>
          <a:p>
            <a:r>
              <a:rPr lang="en-US" dirty="0"/>
              <a:t>Nuclear materials and sources of ionizing radiation </a:t>
            </a:r>
            <a:r>
              <a:rPr lang="en-US" dirty="0">
                <a:solidFill>
                  <a:srgbClr val="FF0000"/>
                </a:solidFill>
              </a:rPr>
              <a:t>are subject to state registration </a:t>
            </a:r>
            <a:r>
              <a:rPr lang="en-US" dirty="0"/>
              <a:t>in the manner determined by the authorized body.</a:t>
            </a:r>
          </a:p>
          <a:p>
            <a:endParaRPr lang="en-US" dirty="0"/>
          </a:p>
          <a:p>
            <a:pPr algn="just"/>
            <a:r>
              <a:rPr lang="en-US" dirty="0"/>
              <a:t>State accounting of nuclear materials and sources of ionizing radiation ensures the determination of the available quantity of nuclear materials, sources of ionizing radiation, </a:t>
            </a:r>
            <a:r>
              <a:rPr lang="en-US" u="sng" dirty="0"/>
              <a:t>their movement and location during handling.</a:t>
            </a:r>
          </a:p>
          <a:p>
            <a:endParaRPr lang="en-US" dirty="0"/>
          </a:p>
          <a:p>
            <a:r>
              <a:rPr lang="en-US" dirty="0"/>
              <a:t>Individuals and legal entities handling nuclear facilities shall </a:t>
            </a:r>
            <a:r>
              <a:rPr lang="en-US" u="sng" dirty="0"/>
              <a:t>submit reports </a:t>
            </a:r>
            <a:r>
              <a:rPr lang="en-US" dirty="0"/>
              <a:t>to the authorized body on the </a:t>
            </a:r>
            <a:r>
              <a:rPr lang="en-US" u="sng" dirty="0"/>
              <a:t>presence, movement and location</a:t>
            </a:r>
            <a:r>
              <a:rPr lang="en-US" dirty="0"/>
              <a:t> of nuclear materials and sources of ionizing radiation.</a:t>
            </a:r>
          </a:p>
          <a:p>
            <a:endParaRPr lang="en-US" dirty="0"/>
          </a:p>
          <a:p>
            <a:r>
              <a:rPr lang="en-US"/>
              <a:t>The </a:t>
            </a:r>
            <a:r>
              <a:rPr lang="en-US" dirty="0"/>
              <a:t>authorized body analyzes and verifies the information received on the presence, movement and location of sources of ionizing radiation and enters it into the register of sources of ionizing radiation.</a:t>
            </a:r>
            <a:endParaRPr lang="ru-RU" dirty="0"/>
          </a:p>
        </p:txBody>
      </p:sp>
    </p:spTree>
    <p:extLst>
      <p:ext uri="{BB962C8B-B14F-4D97-AF65-F5344CB8AC3E}">
        <p14:creationId xmlns:p14="http://schemas.microsoft.com/office/powerpoint/2010/main" val="15898708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1307</TotalTime>
  <Words>1926</Words>
  <Application>Microsoft Office PowerPoint</Application>
  <PresentationFormat>Широкоэкранный</PresentationFormat>
  <Paragraphs>90</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Garamond</vt:lpstr>
      <vt:lpstr>Натуральные материалы</vt:lpstr>
      <vt:lpstr>The legal mechanisms of ensuring the nuclear and radiation safety </vt:lpstr>
      <vt:lpstr>PLAN:</vt:lpstr>
      <vt:lpstr>Concept of nuclear safety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Law of the Republic of Kazakhstan dated April 23, 1998 No. 219-I On radiation safety of the population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treaty practice and problems of the international legal status of the Caspian Sea</dc:title>
  <dc:creator>User</dc:creator>
  <cp:lastModifiedBy>User</cp:lastModifiedBy>
  <cp:revision>71</cp:revision>
  <dcterms:created xsi:type="dcterms:W3CDTF">2021-02-13T05:02:48Z</dcterms:created>
  <dcterms:modified xsi:type="dcterms:W3CDTF">2024-09-14T16:43:46Z</dcterms:modified>
</cp:coreProperties>
</file>